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63" r:id="rId5"/>
    <p:sldId id="261" r:id="rId6"/>
    <p:sldId id="259" r:id="rId7"/>
    <p:sldId id="260" r:id="rId8"/>
    <p:sldId id="258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B626FB-3B6D-4A80-BA27-133E1941D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0EDBB15-9E79-411B-9E40-F6D1CDC46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0DA744-B13E-41AB-A1C3-735F34B46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86174A-58A4-465A-B425-802EE3883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2B7747-480D-4F5A-B5B3-0201329A5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290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B12180-BA89-42A6-8078-42066E977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65B899-B152-4764-A06A-C1641351C9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A8B3A0-DD81-4AD8-8167-EE67F76E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A05B48-786C-4933-81C9-E0B7456C6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BA6AFD-8136-43A9-BD0F-512D5472F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97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A35EDC9-A98C-48DD-A4C2-486C2EE3F1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6E737E-1CDF-4B0A-B6AE-4585E8225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3903F5-01CC-4812-92B8-AA9B89135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73D8D8-A43D-4271-AD9F-BD31FB8C5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91FC0A-B39D-4450-87B0-1F2CA8FE1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655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49E824-A48F-443D-BA76-5B40743BD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D5C7EC-480A-44AC-BCFA-95CD8C8BE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AB42BF-877A-4245-B50F-BC01160B9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4CE911-A606-4AB2-AD1F-DFE3579F5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0231D-B820-4BBD-9754-69017A1D9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5075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B5830-0F2F-440D-BEE9-B8DC031CB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10717F-AF02-4DBD-AE63-4395DD960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C3EE3B-D35B-40B3-B9DB-593142512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60DB85-2130-4777-A219-83C2CA16E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C60266-E8C6-4104-A92B-74F6921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9227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11CE71-610E-42FA-9BC3-0A3BB08EE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548216-CDC5-4049-9C26-9F45E6FDA8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C74DDC4-1793-46B3-A60B-D2CBFC908E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6BE690-687D-4E3C-B717-958389FA5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DEDB3B-2D8A-4D9C-B2F6-51EF6A37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57C147-7DC9-449F-96CB-8CF16BA6E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78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71E94B-5DBA-4951-8FD3-F30FFED33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A9F1BA-BDF2-4691-AF6A-158D2EFD6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46B631-15FF-40F5-8914-2D87F4833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C76A9F-66F8-4E6F-B338-EE329FF7C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5F14215-D681-4E30-86E0-BF44FEF4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3FA03E-7EC3-4F8C-B884-C02BB5D5A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4BD75D-F13A-407B-8D48-70098FC3D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104EA79-8E2C-44DE-ABD3-FFD74733C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34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5349F-1E48-4CCA-AB07-A1ADAEFA0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51520C1-2F86-457A-8D19-19CB6AF76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28CF8C1-B917-4FB3-A614-0B5D06ACA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E90ADF-5C23-467C-96A1-D79E736C3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101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3D1F533-B71D-4F0C-BF88-FB26A61CC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B386F8-2834-4451-B610-5B1B0F445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D1402D-B7AB-4844-8FE7-578CF2150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4550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E2784-61D7-4208-8555-4188AF825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198694-3ADD-4887-974C-C466DD247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ECB52C-80B6-40F2-BA25-95C4C6642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920A9F-8F11-4966-B297-86335280E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441EA1-BC49-4786-ACE9-4C7C8E7E8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BF4B4F-BD90-4078-9637-B7F997232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375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F1DF61-91D6-42BB-80D1-4E8AD2E89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1B0749-5967-4FE6-AE2C-99372337B0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035734-3004-449E-B125-B18287DAB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E26576-6D7C-4DF1-8D0A-A7921E61A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5F5EE-ACD0-4DEE-AD09-1A37A0A77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899055-FC93-4E72-9E12-3175A0CDE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409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7897428-E33E-4D56-84F9-42490BFBD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F893E9-0F55-472B-889F-E88588A61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C64B95-6A7C-436C-B033-CDE713C48D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C4A123-9B2D-4DB2-9569-84B6C8B8EE39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7F3AB9-DB44-4490-A3CD-A849C0EA59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8242DE-8F83-4807-8BAD-395D6C2B8C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D68A5-B03D-48E1-A6E9-851B9A77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162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rxiv.org/pdf/1906.06543.pd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8.jpe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C3D7F1-C084-4DE9-8949-E1F72F9F90B1}"/>
              </a:ext>
            </a:extLst>
          </p:cNvPr>
          <p:cNvSpPr txBox="1"/>
          <p:nvPr/>
        </p:nvSpPr>
        <p:spPr>
          <a:xfrm>
            <a:off x="166879" y="211589"/>
            <a:ext cx="1103918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논문 </a:t>
            </a:r>
            <a:r>
              <a:rPr lang="en-US" altLang="ko-KR" dirty="0"/>
              <a:t>: </a:t>
            </a:r>
            <a:r>
              <a:rPr lang="ko-KR" altLang="en-US" dirty="0"/>
              <a:t>이미지 기반의 </a:t>
            </a:r>
            <a:r>
              <a:rPr lang="en-US" altLang="ko-KR" dirty="0"/>
              <a:t>3d </a:t>
            </a:r>
            <a:r>
              <a:rPr lang="ko-KR" altLang="en-US" dirty="0"/>
              <a:t>객체 모델링 연구</a:t>
            </a:r>
            <a:endParaRPr lang="en-US" altLang="ko-KR" dirty="0"/>
          </a:p>
          <a:p>
            <a:r>
              <a:rPr lang="en-US" altLang="ko-KR" dirty="0"/>
              <a:t>2019.11</a:t>
            </a:r>
            <a:r>
              <a:rPr lang="ko-KR" altLang="en-US" dirty="0"/>
              <a:t> 발표</a:t>
            </a:r>
            <a:endParaRPr lang="en-US" altLang="ko-KR" dirty="0"/>
          </a:p>
          <a:p>
            <a:r>
              <a:rPr lang="en-US" altLang="ko-KR" dirty="0"/>
              <a:t>Image-based 3D Object Reconstruction: State-of-the-Art and Trends in the Deep Learning Era</a:t>
            </a:r>
          </a:p>
          <a:p>
            <a:endParaRPr lang="en-US" altLang="ko-KR" dirty="0"/>
          </a:p>
          <a:p>
            <a:r>
              <a:rPr lang="en-US" altLang="ko-KR" dirty="0">
                <a:hlinkClick r:id="rId2"/>
              </a:rPr>
              <a:t>https://arxiv.org/pdf/1906.06543.pdf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4A5D35F-2AB6-4A02-8112-45E1C64AE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79" y="2347465"/>
            <a:ext cx="11765119" cy="392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41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E372A9-4FA8-497A-94D0-10A137C2A7E5}"/>
              </a:ext>
            </a:extLst>
          </p:cNvPr>
          <p:cNvSpPr txBox="1"/>
          <p:nvPr/>
        </p:nvSpPr>
        <p:spPr>
          <a:xfrm>
            <a:off x="2022066" y="3044279"/>
            <a:ext cx="85363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/>
              <a:t>3D </a:t>
            </a:r>
            <a:r>
              <a:rPr lang="ko-KR" altLang="en-US" sz="4400" b="1" dirty="0"/>
              <a:t>모델링 원리 </a:t>
            </a:r>
            <a:r>
              <a:rPr lang="en-US" altLang="ko-KR" sz="4400" b="1" dirty="0"/>
              <a:t>[</a:t>
            </a:r>
            <a:r>
              <a:rPr lang="ko-KR" altLang="en-US" sz="4400" b="1" dirty="0"/>
              <a:t>실제 사진 바탕</a:t>
            </a:r>
            <a:r>
              <a:rPr lang="en-US" altLang="ko-KR" sz="4400" b="1" dirty="0"/>
              <a:t>]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387700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005AE6B-F223-4F75-8181-3F069359F4A8}"/>
              </a:ext>
            </a:extLst>
          </p:cNvPr>
          <p:cNvSpPr txBox="1"/>
          <p:nvPr/>
        </p:nvSpPr>
        <p:spPr>
          <a:xfrm>
            <a:off x="168681" y="460199"/>
            <a:ext cx="2372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highlight>
                  <a:srgbClr val="FFFF00"/>
                </a:highlight>
              </a:rPr>
              <a:t>GAN Modeling </a:t>
            </a:r>
            <a:r>
              <a:rPr lang="ko-KR" altLang="en-US" b="1" dirty="0">
                <a:highlight>
                  <a:srgbClr val="FFFF00"/>
                </a:highlight>
              </a:rPr>
              <a:t>방법</a:t>
            </a:r>
            <a:endParaRPr lang="ko-KR" altLang="en-US" dirty="0"/>
          </a:p>
        </p:txBody>
      </p:sp>
      <p:pic>
        <p:nvPicPr>
          <p:cNvPr id="9218" name="Picture 2" descr="픽셀 모니터 로열티 무료 사진, 그림, 이미지 그리고 스톡포토그래피 ...">
            <a:extLst>
              <a:ext uri="{FF2B5EF4-FFF2-40B4-BE49-F238E27FC236}">
                <a16:creationId xmlns:a16="http://schemas.microsoft.com/office/drawing/2014/main" id="{D048B154-2699-47ED-8214-A375B2991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03" y="1362864"/>
            <a:ext cx="1731054" cy="111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래픽 1" descr="오른쪽 화살표">
            <a:extLst>
              <a:ext uri="{FF2B5EF4-FFF2-40B4-BE49-F238E27FC236}">
                <a16:creationId xmlns:a16="http://schemas.microsoft.com/office/drawing/2014/main" id="{E9321FAE-62DE-490D-A5C1-8B5772B9FC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8725" y="1460918"/>
            <a:ext cx="914400" cy="914400"/>
          </a:xfrm>
          <a:prstGeom prst="rect">
            <a:avLst/>
          </a:prstGeom>
        </p:spPr>
      </p:pic>
      <p:pic>
        <p:nvPicPr>
          <p:cNvPr id="11266" name="Picture 2" descr="Histogram Of Oriented Gradients(HOG): Calculating Image Features">
            <a:extLst>
              <a:ext uri="{FF2B5EF4-FFF2-40B4-BE49-F238E27FC236}">
                <a16:creationId xmlns:a16="http://schemas.microsoft.com/office/drawing/2014/main" id="{81163CB9-E65F-47BE-ABB0-AA03CD4534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19"/>
          <a:stretch/>
        </p:blipFill>
        <p:spPr bwMode="auto">
          <a:xfrm>
            <a:off x="8275594" y="634678"/>
            <a:ext cx="1826792" cy="2121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래픽 2" descr="오른쪽 화살표">
            <a:extLst>
              <a:ext uri="{FF2B5EF4-FFF2-40B4-BE49-F238E27FC236}">
                <a16:creationId xmlns:a16="http://schemas.microsoft.com/office/drawing/2014/main" id="{38A5B633-F5E8-4315-8819-C883AF7B6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9611" y="1432908"/>
            <a:ext cx="914400" cy="914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0CFA43-C40E-4456-87AB-DC6455EABC7F}"/>
              </a:ext>
            </a:extLst>
          </p:cNvPr>
          <p:cNvSpPr txBox="1"/>
          <p:nvPr/>
        </p:nvSpPr>
        <p:spPr>
          <a:xfrm>
            <a:off x="3671481" y="2790112"/>
            <a:ext cx="432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Target </a:t>
            </a:r>
            <a:r>
              <a:rPr lang="ko-KR" altLang="en-US" dirty="0"/>
              <a:t>모델과 유사하도록 픽셀 배치</a:t>
            </a:r>
            <a:r>
              <a:rPr lang="en-US" altLang="ko-KR" dirty="0"/>
              <a:t>[3d]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B865BE-DEC6-4BC0-84C9-ECFB662BEB38}"/>
              </a:ext>
            </a:extLst>
          </p:cNvPr>
          <p:cNvSpPr txBox="1"/>
          <p:nvPr/>
        </p:nvSpPr>
        <p:spPr>
          <a:xfrm>
            <a:off x="8142979" y="2794162"/>
            <a:ext cx="2492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Retouch [</a:t>
            </a:r>
            <a:r>
              <a:rPr lang="ko-KR" altLang="en-US" dirty="0"/>
              <a:t>해상도 작업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6" name="정육면체 5">
            <a:extLst>
              <a:ext uri="{FF2B5EF4-FFF2-40B4-BE49-F238E27FC236}">
                <a16:creationId xmlns:a16="http://schemas.microsoft.com/office/drawing/2014/main" id="{230340D1-C4E6-4AEE-B827-A60E92019E03}"/>
              </a:ext>
            </a:extLst>
          </p:cNvPr>
          <p:cNvSpPr/>
          <p:nvPr/>
        </p:nvSpPr>
        <p:spPr>
          <a:xfrm>
            <a:off x="8050698" y="4517350"/>
            <a:ext cx="2374085" cy="1853966"/>
          </a:xfrm>
          <a:prstGeom prst="cube">
            <a:avLst>
              <a:gd name="adj" fmla="val 50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685D35-3683-4B82-8BC3-938C9A08266F}"/>
              </a:ext>
            </a:extLst>
          </p:cNvPr>
          <p:cNvSpPr txBox="1"/>
          <p:nvPr/>
        </p:nvSpPr>
        <p:spPr>
          <a:xfrm>
            <a:off x="8050698" y="5324001"/>
            <a:ext cx="2276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사람 형상 일치 여부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ML Model</a:t>
            </a:r>
          </a:p>
        </p:txBody>
      </p:sp>
      <p:pic>
        <p:nvPicPr>
          <p:cNvPr id="12" name="그래픽 11" descr="오른쪽 화살표">
            <a:extLst>
              <a:ext uri="{FF2B5EF4-FFF2-40B4-BE49-F238E27FC236}">
                <a16:creationId xmlns:a16="http://schemas.microsoft.com/office/drawing/2014/main" id="{59878871-FF79-47F4-B951-F5A5CCDD71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6683209" y="5051467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9258416-4E33-4161-8364-96BBFE24D39D}"/>
              </a:ext>
            </a:extLst>
          </p:cNvPr>
          <p:cNvSpPr txBox="1"/>
          <p:nvPr/>
        </p:nvSpPr>
        <p:spPr>
          <a:xfrm>
            <a:off x="5684289" y="4835901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No : </a:t>
            </a:r>
            <a:r>
              <a:rPr lang="ko-KR" altLang="en-US" dirty="0"/>
              <a:t>반복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5346D2-125A-4EF1-BFDF-17F6DA1BCE02}"/>
              </a:ext>
            </a:extLst>
          </p:cNvPr>
          <p:cNvSpPr txBox="1"/>
          <p:nvPr/>
        </p:nvSpPr>
        <p:spPr>
          <a:xfrm>
            <a:off x="10748796" y="4866801"/>
            <a:ext cx="51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Yes</a:t>
            </a:r>
            <a:endParaRPr lang="ko-KR" altLang="en-US" dirty="0"/>
          </a:p>
        </p:txBody>
      </p:sp>
      <p:pic>
        <p:nvPicPr>
          <p:cNvPr id="17" name="그래픽 16" descr="오른쪽 화살표">
            <a:extLst>
              <a:ext uri="{FF2B5EF4-FFF2-40B4-BE49-F238E27FC236}">
                <a16:creationId xmlns:a16="http://schemas.microsoft.com/office/drawing/2014/main" id="{30279AB6-D60A-44B2-B1CF-6F4FDFFACA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13083" y="5051468"/>
            <a:ext cx="914400" cy="914400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B08D5A85-2265-491D-ACD8-8E027E713CE0}"/>
              </a:ext>
            </a:extLst>
          </p:cNvPr>
          <p:cNvCxnSpPr>
            <a:cxnSpLocks/>
            <a:stCxn id="12" idx="3"/>
          </p:cNvCxnSpPr>
          <p:nvPr/>
        </p:nvCxnSpPr>
        <p:spPr>
          <a:xfrm flipH="1">
            <a:off x="5092116" y="5508667"/>
            <a:ext cx="159109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6B59E28E-9459-4F22-AEAE-6DD3CDA9E13D}"/>
              </a:ext>
            </a:extLst>
          </p:cNvPr>
          <p:cNvCxnSpPr>
            <a:cxnSpLocks/>
          </p:cNvCxnSpPr>
          <p:nvPr/>
        </p:nvCxnSpPr>
        <p:spPr>
          <a:xfrm>
            <a:off x="5092117" y="3237415"/>
            <a:ext cx="0" cy="22712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이등변 삼각형 28">
            <a:extLst>
              <a:ext uri="{FF2B5EF4-FFF2-40B4-BE49-F238E27FC236}">
                <a16:creationId xmlns:a16="http://schemas.microsoft.com/office/drawing/2014/main" id="{E3AD68D6-2A0D-433F-8A7A-6D997AA7A3CA}"/>
              </a:ext>
            </a:extLst>
          </p:cNvPr>
          <p:cNvSpPr/>
          <p:nvPr/>
        </p:nvSpPr>
        <p:spPr>
          <a:xfrm>
            <a:off x="4953698" y="3131493"/>
            <a:ext cx="276837" cy="290588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52F06B-F574-416B-BB57-B96D8ED53B10}"/>
              </a:ext>
            </a:extLst>
          </p:cNvPr>
          <p:cNvSpPr txBox="1"/>
          <p:nvPr/>
        </p:nvSpPr>
        <p:spPr>
          <a:xfrm>
            <a:off x="218703" y="5051467"/>
            <a:ext cx="22525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단점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HW</a:t>
            </a:r>
            <a:r>
              <a:rPr lang="ko-KR" altLang="en-US" dirty="0"/>
              <a:t>자원 소모 큼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시간이 오래 걸림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구현 어려움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32858-ABA1-4395-96BC-FF6E196FCB5F}"/>
              </a:ext>
            </a:extLst>
          </p:cNvPr>
          <p:cNvSpPr txBox="1"/>
          <p:nvPr/>
        </p:nvSpPr>
        <p:spPr>
          <a:xfrm>
            <a:off x="650881" y="2571167"/>
            <a:ext cx="1118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Pixel</a:t>
            </a:r>
            <a:r>
              <a:rPr lang="ko-KR" altLang="en-US" dirty="0"/>
              <a:t>집합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45A82A8-2886-4166-9AB9-F23C1E3C473B}"/>
              </a:ext>
            </a:extLst>
          </p:cNvPr>
          <p:cNvGrpSpPr/>
          <p:nvPr/>
        </p:nvGrpSpPr>
        <p:grpSpPr>
          <a:xfrm>
            <a:off x="4108349" y="1602363"/>
            <a:ext cx="1876038" cy="1213146"/>
            <a:chOff x="2021678" y="3316809"/>
            <a:chExt cx="2374085" cy="1853966"/>
          </a:xfrm>
        </p:grpSpPr>
        <p:sp>
          <p:nvSpPr>
            <p:cNvPr id="34" name="정육면체 33">
              <a:extLst>
                <a:ext uri="{FF2B5EF4-FFF2-40B4-BE49-F238E27FC236}">
                  <a16:creationId xmlns:a16="http://schemas.microsoft.com/office/drawing/2014/main" id="{6D4394D6-B811-4ED5-A89B-36F0A20C2416}"/>
                </a:ext>
              </a:extLst>
            </p:cNvPr>
            <p:cNvSpPr/>
            <p:nvPr/>
          </p:nvSpPr>
          <p:spPr>
            <a:xfrm>
              <a:off x="2021678" y="3316809"/>
              <a:ext cx="2374085" cy="1853966"/>
            </a:xfrm>
            <a:prstGeom prst="cube">
              <a:avLst>
                <a:gd name="adj" fmla="val 509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BFA7C26-162F-42F5-98C8-951B439B2157}"/>
                </a:ext>
              </a:extLst>
            </p:cNvPr>
            <p:cNvSpPr txBox="1"/>
            <p:nvPr/>
          </p:nvSpPr>
          <p:spPr>
            <a:xfrm>
              <a:off x="2189806" y="3912102"/>
              <a:ext cx="19639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>
                  <a:solidFill>
                    <a:schemeClr val="bg1"/>
                  </a:solidFill>
                </a:rPr>
                <a:t>픽셀 배치 생성기</a:t>
              </a:r>
              <a:endParaRPr lang="en-US" altLang="ko-KR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Generator</a:t>
              </a:r>
            </a:p>
          </p:txBody>
        </p:sp>
      </p:grpSp>
      <p:pic>
        <p:nvPicPr>
          <p:cNvPr id="10242" name="Picture 2" descr="A Take on H.O.G Feature Descriptor | by Rehan Ahmad | Analytics ...">
            <a:extLst>
              <a:ext uri="{FF2B5EF4-FFF2-40B4-BE49-F238E27FC236}">
                <a16:creationId xmlns:a16="http://schemas.microsoft.com/office/drawing/2014/main" id="{C94D2782-34A0-44D6-BAF6-7D18EDA70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70"/>
          <a:stretch/>
        </p:blipFill>
        <p:spPr bwMode="auto">
          <a:xfrm>
            <a:off x="3972066" y="142860"/>
            <a:ext cx="2240100" cy="1420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088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787E-6A60-4876-8DDA-22C5731E78D0}"/>
              </a:ext>
            </a:extLst>
          </p:cNvPr>
          <p:cNvSpPr txBox="1"/>
          <p:nvPr/>
        </p:nvSpPr>
        <p:spPr>
          <a:xfrm>
            <a:off x="168681" y="114645"/>
            <a:ext cx="1022748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3D </a:t>
            </a:r>
            <a:r>
              <a:rPr lang="ko-KR" altLang="en-US" dirty="0"/>
              <a:t>재구성을 위해 </a:t>
            </a:r>
            <a:r>
              <a:rPr lang="en-US" altLang="ko-KR" dirty="0"/>
              <a:t>2D</a:t>
            </a:r>
            <a:r>
              <a:rPr lang="ko-KR" altLang="en-US" dirty="0"/>
              <a:t>이미지를 기반으로 한 </a:t>
            </a:r>
            <a:r>
              <a:rPr lang="en-US" altLang="ko-KR" dirty="0"/>
              <a:t>3D </a:t>
            </a:r>
            <a:r>
              <a:rPr lang="ko-KR" altLang="en-US" dirty="0"/>
              <a:t>추론이 필요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여러 개의 </a:t>
            </a:r>
            <a:r>
              <a:rPr lang="en-US" altLang="ko-KR" dirty="0"/>
              <a:t>2D</a:t>
            </a:r>
            <a:r>
              <a:rPr lang="ko-KR" altLang="en-US" dirty="0"/>
              <a:t>영상을 통해 객체를 인식</a:t>
            </a:r>
            <a:r>
              <a:rPr lang="en-US" altLang="ko-KR" dirty="0"/>
              <a:t>, </a:t>
            </a:r>
            <a:r>
              <a:rPr lang="ko-KR" altLang="en-US" dirty="0"/>
              <a:t>장면 이해</a:t>
            </a:r>
            <a:r>
              <a:rPr lang="en-US" altLang="ko-KR" dirty="0"/>
              <a:t>, Shape </a:t>
            </a:r>
            <a:r>
              <a:rPr lang="ko-KR" altLang="en-US" dirty="0"/>
              <a:t>추정을 실시 해야함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가장 많이 쓰이는 방법 중 하나인 기하학적 방법론 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3D </a:t>
            </a:r>
            <a:r>
              <a:rPr lang="ko-KR" altLang="en-US" dirty="0"/>
              <a:t>공식화를 통해 </a:t>
            </a:r>
            <a:r>
              <a:rPr lang="en-US" altLang="ko-KR" dirty="0"/>
              <a:t>2D</a:t>
            </a:r>
            <a:r>
              <a:rPr lang="ko-KR" altLang="en-US" dirty="0"/>
              <a:t>를 투영</a:t>
            </a:r>
            <a:r>
              <a:rPr lang="en-US" altLang="ko-KR" dirty="0"/>
              <a:t>, </a:t>
            </a:r>
            <a:r>
              <a:rPr lang="ko-KR" altLang="en-US" dirty="0"/>
              <a:t>이후 삼각측량 원리를 이용하여 물체의 </a:t>
            </a:r>
            <a:r>
              <a:rPr lang="en-US" altLang="ko-KR" dirty="0"/>
              <a:t>Depth</a:t>
            </a:r>
            <a:r>
              <a:rPr lang="ko-KR" altLang="en-US" dirty="0"/>
              <a:t>추정</a:t>
            </a:r>
            <a:r>
              <a:rPr lang="en-US" altLang="ko-KR" dirty="0"/>
              <a:t>. 3D</a:t>
            </a:r>
            <a:r>
              <a:rPr lang="ko-KR" altLang="en-US" dirty="0"/>
              <a:t>좌표 생성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05AE6B-F223-4F75-8181-3F069359F4A8}"/>
              </a:ext>
            </a:extLst>
          </p:cNvPr>
          <p:cNvSpPr txBox="1"/>
          <p:nvPr/>
        </p:nvSpPr>
        <p:spPr>
          <a:xfrm>
            <a:off x="168681" y="1981089"/>
            <a:ext cx="47067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highlight>
                  <a:srgbClr val="FFFF00"/>
                </a:highlight>
              </a:rPr>
              <a:t>기하학적 </a:t>
            </a:r>
            <a:r>
              <a:rPr lang="en-US" altLang="ko-KR" b="1" dirty="0">
                <a:highlight>
                  <a:srgbClr val="FFFF00"/>
                </a:highlight>
              </a:rPr>
              <a:t>3d</a:t>
            </a:r>
            <a:r>
              <a:rPr lang="ko-KR" altLang="en-US" b="1" dirty="0">
                <a:highlight>
                  <a:srgbClr val="FFFF00"/>
                </a:highlight>
              </a:rPr>
              <a:t>모델링 방법론 </a:t>
            </a:r>
            <a:r>
              <a:rPr lang="en-US" altLang="ko-KR" b="1" dirty="0">
                <a:highlight>
                  <a:srgbClr val="FFFF00"/>
                </a:highlight>
              </a:rPr>
              <a:t>: </a:t>
            </a:r>
            <a:r>
              <a:rPr lang="ko-KR" altLang="en-US" b="1" dirty="0">
                <a:highlight>
                  <a:srgbClr val="FFFF00"/>
                </a:highlight>
              </a:rPr>
              <a:t>가장 많이 쓰임</a:t>
            </a:r>
            <a:endParaRPr lang="en-US" altLang="ko-KR" b="1" dirty="0">
              <a:highlight>
                <a:srgbClr val="FFFF00"/>
              </a:highlight>
            </a:endParaRPr>
          </a:p>
          <a:p>
            <a:endParaRPr lang="en-US" altLang="ko-KR" b="1" dirty="0"/>
          </a:p>
          <a:p>
            <a:pPr marL="342900" indent="-342900">
              <a:buAutoNum type="arabicPeriod"/>
            </a:pPr>
            <a:r>
              <a:rPr lang="ko-KR" altLang="en-US" dirty="0"/>
              <a:t>객체 인식</a:t>
            </a:r>
            <a:r>
              <a:rPr lang="en-US" altLang="ko-KR" dirty="0"/>
              <a:t>, Shape </a:t>
            </a:r>
            <a:r>
              <a:rPr lang="ko-KR" altLang="en-US" dirty="0"/>
              <a:t>추정 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04AB305-B07F-4901-B720-B2805082E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37" y="3016538"/>
            <a:ext cx="1683653" cy="1934410"/>
          </a:xfrm>
          <a:prstGeom prst="rect">
            <a:avLst/>
          </a:prstGeom>
        </p:spPr>
      </p:pic>
      <p:pic>
        <p:nvPicPr>
          <p:cNvPr id="1026" name="Picture 2" descr="SUV 3D 모델 $29 - .max .lwo .obj .fbx .lxo - Free3D">
            <a:extLst>
              <a:ext uri="{FF2B5EF4-FFF2-40B4-BE49-F238E27FC236}">
                <a16:creationId xmlns:a16="http://schemas.microsoft.com/office/drawing/2014/main" id="{E3428CE5-7D1B-431F-8354-CB95C29410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4" t="14219" r="12721" b="6982"/>
          <a:stretch/>
        </p:blipFill>
        <p:spPr bwMode="auto">
          <a:xfrm>
            <a:off x="3188212" y="3351987"/>
            <a:ext cx="2223084" cy="132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5FE66-BF40-406C-A4FB-31CF9D721766}"/>
              </a:ext>
            </a:extLst>
          </p:cNvPr>
          <p:cNvSpPr txBox="1"/>
          <p:nvPr/>
        </p:nvSpPr>
        <p:spPr>
          <a:xfrm>
            <a:off x="6658062" y="2689592"/>
            <a:ext cx="1972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2D</a:t>
            </a:r>
            <a:r>
              <a:rPr lang="ko-KR" altLang="en-US" dirty="0"/>
              <a:t>이미지 투영</a:t>
            </a:r>
          </a:p>
        </p:txBody>
      </p:sp>
      <p:pic>
        <p:nvPicPr>
          <p:cNvPr id="5" name="그래픽 4" descr="오른쪽 화살표">
            <a:extLst>
              <a:ext uri="{FF2B5EF4-FFF2-40B4-BE49-F238E27FC236}">
                <a16:creationId xmlns:a16="http://schemas.microsoft.com/office/drawing/2014/main" id="{F05175F1-048C-4C19-9F28-8FA00B4D72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88097" y="3600974"/>
            <a:ext cx="914400" cy="914400"/>
          </a:xfrm>
          <a:prstGeom prst="rect">
            <a:avLst/>
          </a:prstGeom>
        </p:spPr>
      </p:pic>
      <p:pic>
        <p:nvPicPr>
          <p:cNvPr id="7" name="그래픽 6" descr="오른쪽 화살표">
            <a:extLst>
              <a:ext uri="{FF2B5EF4-FFF2-40B4-BE49-F238E27FC236}">
                <a16:creationId xmlns:a16="http://schemas.microsoft.com/office/drawing/2014/main" id="{B3B2241C-C5A4-4F4D-97A9-5E9BD9C0DA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79441" y="3526543"/>
            <a:ext cx="616559" cy="914400"/>
          </a:xfrm>
          <a:prstGeom prst="rect">
            <a:avLst/>
          </a:prstGeom>
        </p:spPr>
      </p:pic>
      <p:pic>
        <p:nvPicPr>
          <p:cNvPr id="2050" name="Picture 2" descr="2016 산타페 더 프리미엄.">
            <a:extLst>
              <a:ext uri="{FF2B5EF4-FFF2-40B4-BE49-F238E27FC236}">
                <a16:creationId xmlns:a16="http://schemas.microsoft.com/office/drawing/2014/main" id="{D6ECD0B4-82C6-4508-A104-BA8974FF3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612" y="3487994"/>
            <a:ext cx="2288072" cy="99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FCAAF4-4755-4FAE-A8D2-6BCB7992C23F}"/>
              </a:ext>
            </a:extLst>
          </p:cNvPr>
          <p:cNvSpPr txBox="1"/>
          <p:nvPr/>
        </p:nvSpPr>
        <p:spPr>
          <a:xfrm>
            <a:off x="9511717" y="2647206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</a:t>
            </a:r>
            <a:r>
              <a:rPr lang="ko-KR" altLang="en-US" dirty="0"/>
              <a:t> </a:t>
            </a:r>
            <a:r>
              <a:rPr lang="en-US" altLang="ko-KR" dirty="0"/>
              <a:t>Depth</a:t>
            </a:r>
            <a:r>
              <a:rPr lang="ko-KR" altLang="en-US" dirty="0"/>
              <a:t>추정</a:t>
            </a:r>
            <a:r>
              <a:rPr lang="en-US" altLang="ko-KR" dirty="0"/>
              <a:t>[</a:t>
            </a:r>
            <a:r>
              <a:rPr lang="ko-KR" altLang="en-US" dirty="0"/>
              <a:t>삼각측량</a:t>
            </a:r>
            <a:r>
              <a:rPr lang="en-US" altLang="ko-KR" dirty="0"/>
              <a:t>]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633265B-ADF4-4F25-93B9-D5FAD338BD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5056" y="3414590"/>
            <a:ext cx="2343150" cy="1019175"/>
          </a:xfrm>
          <a:prstGeom prst="rect">
            <a:avLst/>
          </a:prstGeom>
        </p:spPr>
      </p:pic>
      <p:pic>
        <p:nvPicPr>
          <p:cNvPr id="9" name="그래픽 8" descr="오른쪽 화살표">
            <a:extLst>
              <a:ext uri="{FF2B5EF4-FFF2-40B4-BE49-F238E27FC236}">
                <a16:creationId xmlns:a16="http://schemas.microsoft.com/office/drawing/2014/main" id="{3883A906-D523-47E7-839A-6A0244992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0077" y="3466977"/>
            <a:ext cx="684704" cy="914400"/>
          </a:xfrm>
          <a:prstGeom prst="rect">
            <a:avLst/>
          </a:prstGeom>
        </p:spPr>
      </p:pic>
      <p:pic>
        <p:nvPicPr>
          <p:cNvPr id="12" name="그래픽 11" descr="오른쪽 화살표">
            <a:extLst>
              <a:ext uri="{FF2B5EF4-FFF2-40B4-BE49-F238E27FC236}">
                <a16:creationId xmlns:a16="http://schemas.microsoft.com/office/drawing/2014/main" id="{BDB2EFD6-716B-4352-9987-EB0C7D201B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073986">
            <a:off x="9394141" y="4569283"/>
            <a:ext cx="684704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E696714-ADAA-44A4-AC9F-0ACF1129838A}"/>
              </a:ext>
            </a:extLst>
          </p:cNvPr>
          <p:cNvSpPr txBox="1"/>
          <p:nvPr/>
        </p:nvSpPr>
        <p:spPr>
          <a:xfrm>
            <a:off x="7389193" y="4841818"/>
            <a:ext cx="1832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정제</a:t>
            </a:r>
            <a:r>
              <a:rPr lang="en-US" altLang="ko-KR" dirty="0"/>
              <a:t>, retouch</a:t>
            </a:r>
            <a:endParaRPr lang="ko-KR" altLang="en-US" dirty="0"/>
          </a:p>
        </p:txBody>
      </p:sp>
      <p:pic>
        <p:nvPicPr>
          <p:cNvPr id="4098" name="Picture 2" descr="현대 산타페 2017 3D 모델 $149 - .c4d .lwo .max .obj .fbx .3ds - Free3D">
            <a:extLst>
              <a:ext uri="{FF2B5EF4-FFF2-40B4-BE49-F238E27FC236}">
                <a16:creationId xmlns:a16="http://schemas.microsoft.com/office/drawing/2014/main" id="{5735E844-82FF-4DD0-B906-5F39B1821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088" y="5408830"/>
            <a:ext cx="2453424" cy="1379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A1BADF-B211-4440-A2EF-F6D35AE2189C}"/>
              </a:ext>
            </a:extLst>
          </p:cNvPr>
          <p:cNvSpPr txBox="1"/>
          <p:nvPr/>
        </p:nvSpPr>
        <p:spPr>
          <a:xfrm>
            <a:off x="3193175" y="3076036"/>
            <a:ext cx="2303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기존 공식화된 </a:t>
            </a:r>
            <a:r>
              <a:rPr lang="en-US" altLang="ko-KR" sz="1600" dirty="0">
                <a:solidFill>
                  <a:srgbClr val="FF0000"/>
                </a:solidFill>
              </a:rPr>
              <a:t>3D </a:t>
            </a:r>
            <a:r>
              <a:rPr lang="ko-KR" altLang="en-US" sz="1600" dirty="0">
                <a:solidFill>
                  <a:srgbClr val="FF0000"/>
                </a:solidFill>
              </a:rPr>
              <a:t>모델</a:t>
            </a:r>
          </a:p>
        </p:txBody>
      </p:sp>
    </p:spTree>
    <p:extLst>
      <p:ext uri="{BB962C8B-B14F-4D97-AF65-F5344CB8AC3E}">
        <p14:creationId xmlns:p14="http://schemas.microsoft.com/office/powerpoint/2010/main" val="242517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E372A9-4FA8-497A-94D0-10A137C2A7E5}"/>
              </a:ext>
            </a:extLst>
          </p:cNvPr>
          <p:cNvSpPr txBox="1"/>
          <p:nvPr/>
        </p:nvSpPr>
        <p:spPr>
          <a:xfrm>
            <a:off x="4112123" y="3044279"/>
            <a:ext cx="39677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/>
              <a:t>최근 기술 동향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417188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2A0352B7-8BFF-4F9F-9C92-2B87B6D3E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45" y="1280827"/>
            <a:ext cx="609600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E372A9-4FA8-497A-94D0-10A137C2A7E5}"/>
              </a:ext>
            </a:extLst>
          </p:cNvPr>
          <p:cNvSpPr txBox="1"/>
          <p:nvPr/>
        </p:nvSpPr>
        <p:spPr>
          <a:xfrm>
            <a:off x="261641" y="214312"/>
            <a:ext cx="84657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CVPR2020</a:t>
            </a:r>
            <a:r>
              <a:rPr lang="ko-KR" altLang="en-US" b="1" dirty="0"/>
              <a:t>학회 </a:t>
            </a:r>
            <a:r>
              <a:rPr lang="en-US" altLang="ko-KR" b="1" dirty="0"/>
              <a:t>Facebook </a:t>
            </a:r>
            <a:r>
              <a:rPr lang="ko-KR" altLang="en-US" b="1" dirty="0"/>
              <a:t>논문</a:t>
            </a:r>
            <a:endParaRPr lang="en-US" altLang="ko-KR" b="1" dirty="0"/>
          </a:p>
          <a:p>
            <a:r>
              <a:rPr lang="en-US" altLang="ko-KR" b="1" dirty="0"/>
              <a:t>2D</a:t>
            </a:r>
            <a:r>
              <a:rPr lang="ko-KR" altLang="en-US" b="1" dirty="0"/>
              <a:t>이미지 </a:t>
            </a:r>
            <a:r>
              <a:rPr lang="en-US" altLang="ko-KR" b="1" dirty="0"/>
              <a:t>+ </a:t>
            </a:r>
            <a:r>
              <a:rPr lang="ko-KR" altLang="en-US" b="1" dirty="0"/>
              <a:t>학습된 모델링 객체를 통해 </a:t>
            </a:r>
            <a:r>
              <a:rPr lang="en-US" altLang="ko-KR" b="1" dirty="0"/>
              <a:t>3D</a:t>
            </a:r>
            <a:r>
              <a:rPr lang="ko-KR" altLang="en-US" b="1" dirty="0"/>
              <a:t>모델 유추</a:t>
            </a:r>
            <a:r>
              <a:rPr lang="en-US" altLang="ko-KR" b="1" dirty="0"/>
              <a:t>,</a:t>
            </a:r>
            <a:r>
              <a:rPr lang="ko-KR" altLang="en-US" b="1" dirty="0"/>
              <a:t> 생성하는 연구 결과 발표</a:t>
            </a:r>
            <a:r>
              <a:rPr lang="en-US" altLang="ko-KR" b="1" dirty="0"/>
              <a:t> </a:t>
            </a:r>
          </a:p>
          <a:p>
            <a:r>
              <a:rPr lang="ko-KR" altLang="en-US" b="1" dirty="0"/>
              <a:t>정면 사진 한장으로도 사람 뒷모습까지 재현하였음</a:t>
            </a:r>
            <a:r>
              <a:rPr lang="en-US" altLang="ko-KR" b="1" dirty="0"/>
              <a:t>.</a:t>
            </a:r>
            <a:endParaRPr lang="ko-KR" alt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FE9D051-2A8E-4BC9-8A1F-132E74746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156" y="3585580"/>
            <a:ext cx="5267325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35084E-D2CB-4637-9091-5F4225AA9D8C}"/>
              </a:ext>
            </a:extLst>
          </p:cNvPr>
          <p:cNvSpPr txBox="1"/>
          <p:nvPr/>
        </p:nvSpPr>
        <p:spPr>
          <a:xfrm>
            <a:off x="6792781" y="2662250"/>
            <a:ext cx="5271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3D Artifact Scanner</a:t>
            </a:r>
            <a:r>
              <a:rPr lang="ko-KR" altLang="en-US" b="1" dirty="0"/>
              <a:t>를 통해 다각도 촬영</a:t>
            </a:r>
            <a:r>
              <a:rPr lang="en-US" altLang="ko-KR" b="1" dirty="0"/>
              <a:t>, </a:t>
            </a:r>
            <a:r>
              <a:rPr lang="ko-KR" altLang="en-US" b="1" dirty="0"/>
              <a:t>모델링</a:t>
            </a:r>
            <a:endParaRPr lang="en-US" altLang="ko-KR" b="1" dirty="0"/>
          </a:p>
          <a:p>
            <a:r>
              <a:rPr lang="ko-KR" altLang="en-US" b="1" dirty="0"/>
              <a:t>해상도 및 정확도가 뛰어나며 질감묘사 가능</a:t>
            </a:r>
            <a:endParaRPr lang="en-US" altLang="ko-KR" b="1" dirty="0"/>
          </a:p>
          <a:p>
            <a:r>
              <a:rPr lang="en-US" altLang="ko-KR" b="0" i="0" dirty="0">
                <a:solidFill>
                  <a:srgbClr val="666666"/>
                </a:solidFill>
                <a:effectLst/>
                <a:latin typeface="Nanum Gothic"/>
              </a:rPr>
              <a:t>[SOLOMON</a:t>
            </a:r>
            <a:r>
              <a:rPr lang="ko-KR" altLang="en-US" b="1" i="0" dirty="0">
                <a:solidFill>
                  <a:srgbClr val="666666"/>
                </a:solidFill>
                <a:effectLst/>
                <a:latin typeface="Nanum Gothic"/>
              </a:rPr>
              <a:t>사 제품</a:t>
            </a:r>
            <a:r>
              <a:rPr lang="en-US" altLang="ko-KR" b="1" i="0" dirty="0">
                <a:solidFill>
                  <a:srgbClr val="666666"/>
                </a:solidFill>
                <a:effectLst/>
                <a:latin typeface="Nanum Gothic"/>
              </a:rPr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0137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E372A9-4FA8-497A-94D0-10A137C2A7E5}"/>
              </a:ext>
            </a:extLst>
          </p:cNvPr>
          <p:cNvSpPr txBox="1"/>
          <p:nvPr/>
        </p:nvSpPr>
        <p:spPr>
          <a:xfrm>
            <a:off x="261641" y="214312"/>
            <a:ext cx="1201001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Animation</a:t>
            </a:r>
            <a:r>
              <a:rPr lang="ko-KR" altLang="en-US" b="1" dirty="0"/>
              <a:t>분야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삼성전자 발표</a:t>
            </a:r>
            <a:endParaRPr lang="en-US" altLang="ko-KR" b="1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삼성전자가 </a:t>
            </a:r>
            <a:r>
              <a:rPr lang="en-US" altLang="ko-KR" dirty="0"/>
              <a:t>3d</a:t>
            </a:r>
            <a:r>
              <a:rPr lang="ko-KR" altLang="en-US" dirty="0"/>
              <a:t>모델링 없이 그림</a:t>
            </a:r>
            <a:r>
              <a:rPr lang="en-US" altLang="ko-KR" dirty="0"/>
              <a:t>, </a:t>
            </a:r>
            <a:r>
              <a:rPr lang="ko-KR" altLang="en-US" dirty="0"/>
              <a:t>사진 애니메이션을 만드는 기술개발을 발표하였으나</a:t>
            </a:r>
            <a:r>
              <a:rPr lang="en-US" altLang="ko-KR" dirty="0"/>
              <a:t>, </a:t>
            </a:r>
            <a:r>
              <a:rPr lang="ko-KR" altLang="en-US" dirty="0"/>
              <a:t>이는 사전 실사 이미지를</a:t>
            </a:r>
            <a:endParaRPr lang="en-US" altLang="ko-KR" dirty="0"/>
          </a:p>
          <a:p>
            <a:r>
              <a:rPr lang="ko-KR" altLang="en-US" dirty="0"/>
              <a:t>바탕으로 렌더링 하는 것이므로 앞선 기술과 크게 다를 바 없음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단순히 렌더링 방식을 일러스트 질감의</a:t>
            </a:r>
            <a:r>
              <a:rPr lang="en-US" altLang="ko-KR" dirty="0"/>
              <a:t> </a:t>
            </a:r>
            <a:r>
              <a:rPr lang="ko-KR" altLang="en-US" dirty="0"/>
              <a:t>애니메이션으로 표현한 것</a:t>
            </a:r>
            <a:r>
              <a:rPr lang="en-US" altLang="ko-KR" dirty="0"/>
              <a:t>.</a:t>
            </a:r>
          </a:p>
          <a:p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/>
              <a:t>미국 버클리 캘리포니아 연구진</a:t>
            </a:r>
            <a:r>
              <a:rPr lang="en-US" altLang="ko-KR" b="1" dirty="0"/>
              <a:t> </a:t>
            </a:r>
            <a:r>
              <a:rPr lang="ko-KR" altLang="en-US" b="1" dirty="0"/>
              <a:t>발표 </a:t>
            </a:r>
            <a:endParaRPr lang="en-US" altLang="ko-KR" b="1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다각도로 구성된 사진을 학습시켜</a:t>
            </a:r>
            <a:r>
              <a:rPr lang="en-US" altLang="ko-KR" dirty="0"/>
              <a:t>, </a:t>
            </a:r>
            <a:r>
              <a:rPr lang="ko-KR" altLang="en-US" dirty="0"/>
              <a:t>애니메이션 영상에 맞추어 동영상을 구현하였음</a:t>
            </a:r>
            <a:r>
              <a:rPr lang="en-US" altLang="ko-KR" dirty="0"/>
              <a:t>. Face Land Mark</a:t>
            </a:r>
            <a:r>
              <a:rPr lang="ko-KR" altLang="en-US" dirty="0"/>
              <a:t>학습 </a:t>
            </a:r>
            <a:endParaRPr lang="en-US" altLang="ko-KR" dirty="0"/>
          </a:p>
          <a:p>
            <a:r>
              <a:rPr lang="ko-KR" altLang="en-US" dirty="0"/>
              <a:t>모델을 기반으로 하여</a:t>
            </a:r>
            <a:r>
              <a:rPr lang="en-US" altLang="ko-KR" dirty="0"/>
              <a:t> </a:t>
            </a:r>
            <a:r>
              <a:rPr lang="ko-KR" altLang="en-US" dirty="0"/>
              <a:t>얼굴 모델링에만 제한되어 게임 리소스에 활용 불가능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F1DCBFB-1064-40CB-91D4-20B869091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126" y="3595694"/>
            <a:ext cx="5215428" cy="298268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804B12-1FB2-45E9-98CB-A4FC95023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46" y="3485133"/>
            <a:ext cx="5430032" cy="320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4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B1D0A00-A50B-4808-9D28-69B6F7D56403}"/>
              </a:ext>
            </a:extLst>
          </p:cNvPr>
          <p:cNvSpPr/>
          <p:nvPr/>
        </p:nvSpPr>
        <p:spPr>
          <a:xfrm>
            <a:off x="171985" y="1066257"/>
            <a:ext cx="11528603" cy="56688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C64FBF-0064-47F7-8D81-A690F2A1387D}"/>
              </a:ext>
            </a:extLst>
          </p:cNvPr>
          <p:cNvSpPr txBox="1"/>
          <p:nvPr/>
        </p:nvSpPr>
        <p:spPr>
          <a:xfrm>
            <a:off x="420607" y="41033"/>
            <a:ext cx="8537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애니메이션 렌더링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미리 수식화가 어렵기 때문에 다각도를 구성하는 이미지가 필요할 것으로 예상됨</a:t>
            </a:r>
            <a:r>
              <a:rPr lang="en-US" altLang="ko-KR" dirty="0"/>
              <a:t>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모델 3" descr="The Earth">
                <a:extLst>
                  <a:ext uri="{FF2B5EF4-FFF2-40B4-BE49-F238E27FC236}">
                    <a16:creationId xmlns:a16="http://schemas.microsoft.com/office/drawing/2014/main" id="{4F771CAA-1B86-4A69-BE44-E210CE0D9E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1142447"/>
                  </p:ext>
                </p:extLst>
              </p:nvPr>
            </p:nvGraphicFramePr>
            <p:xfrm rot="12716092">
              <a:off x="573558" y="2330752"/>
              <a:ext cx="3037876" cy="3037877"/>
            </p:xfrm>
            <a:graphic>
              <a:graphicData uri="http://schemas.microsoft.com/office/drawing/2017/model3d">
                <am3d:model3d r:embed="rId2">
                  <am3d:spPr>
                    <a:xfrm rot="12716092">
                      <a:off x="0" y="0"/>
                      <a:ext cx="3037876" cy="3037877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4400428" ay="645140" az="191598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모델 3" descr="The Earth">
                <a:extLst>
                  <a:ext uri="{FF2B5EF4-FFF2-40B4-BE49-F238E27FC236}">
                    <a16:creationId xmlns:a16="http://schemas.microsoft.com/office/drawing/2014/main" id="{4F771CAA-1B86-4A69-BE44-E210CE0D9E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2716092">
                <a:off x="573558" y="2330752"/>
                <a:ext cx="3037876" cy="3037877"/>
              </a:xfrm>
              <a:prstGeom prst="rect">
                <a:avLst/>
              </a:prstGeom>
            </p:spPr>
          </p:pic>
        </mc:Fallback>
      </mc:AlternateContent>
      <p:pic>
        <p:nvPicPr>
          <p:cNvPr id="36" name="그래픽 35" descr="오른쪽 화살표">
            <a:extLst>
              <a:ext uri="{FF2B5EF4-FFF2-40B4-BE49-F238E27FC236}">
                <a16:creationId xmlns:a16="http://schemas.microsoft.com/office/drawing/2014/main" id="{FCA0E5AF-B2D5-4C2C-A320-A4221B4C48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56980" y="3429000"/>
            <a:ext cx="867162" cy="9144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C3930B9-D90D-4DC5-8AE9-26B8C17D4C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5690" y="1899975"/>
            <a:ext cx="4471142" cy="436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392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303</Words>
  <Application>Microsoft Office PowerPoint</Application>
  <PresentationFormat>와이드스크린</PresentationFormat>
  <Paragraphs>54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Nanum Gothic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2015102747@office.khu.ac.kr</dc:creator>
  <cp:lastModifiedBy>2015102747@office.khu.ac.kr</cp:lastModifiedBy>
  <cp:revision>9</cp:revision>
  <dcterms:created xsi:type="dcterms:W3CDTF">2020-07-27T04:35:41Z</dcterms:created>
  <dcterms:modified xsi:type="dcterms:W3CDTF">2020-07-28T00:54:06Z</dcterms:modified>
</cp:coreProperties>
</file>

<file path=docProps/thumbnail.jpeg>
</file>